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03" r:id="rId3"/>
    <p:sldId id="300" r:id="rId4"/>
    <p:sldId id="257" r:id="rId5"/>
    <p:sldId id="283" r:id="rId6"/>
    <p:sldId id="259" r:id="rId7"/>
    <p:sldId id="260" r:id="rId8"/>
    <p:sldId id="304" r:id="rId9"/>
    <p:sldId id="305" r:id="rId10"/>
    <p:sldId id="296" r:id="rId11"/>
    <p:sldId id="264" r:id="rId12"/>
    <p:sldId id="295" r:id="rId13"/>
    <p:sldId id="293" r:id="rId14"/>
    <p:sldId id="294" r:id="rId15"/>
    <p:sldId id="301" r:id="rId16"/>
    <p:sldId id="302" r:id="rId17"/>
    <p:sldId id="284" r:id="rId18"/>
    <p:sldId id="285" r:id="rId19"/>
    <p:sldId id="286" r:id="rId20"/>
    <p:sldId id="287" r:id="rId21"/>
    <p:sldId id="288" r:id="rId22"/>
    <p:sldId id="270" r:id="rId23"/>
    <p:sldId id="268" r:id="rId24"/>
    <p:sldId id="269" r:id="rId25"/>
    <p:sldId id="297" r:id="rId26"/>
    <p:sldId id="298" r:id="rId27"/>
    <p:sldId id="299" r:id="rId28"/>
    <p:sldId id="306" r:id="rId29"/>
    <p:sldId id="307" r:id="rId30"/>
    <p:sldId id="308" r:id="rId31"/>
    <p:sldId id="261" r:id="rId32"/>
    <p:sldId id="263" r:id="rId33"/>
    <p:sldId id="278" r:id="rId34"/>
    <p:sldId id="262" r:id="rId35"/>
    <p:sldId id="26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DA5F7-5385-406C-891E-123FE22C747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E75ED4-93CF-428B-B19C-EF76D9C32D3E}">
      <dgm:prSet phldrT="[Text]"/>
      <dgm:spPr/>
      <dgm:t>
        <a:bodyPr/>
        <a:lstStyle/>
        <a:p>
          <a:r>
            <a:rPr lang="en-US" dirty="0" smtClean="0"/>
            <a:t>Create</a:t>
          </a:r>
          <a:endParaRPr lang="en-US" dirty="0"/>
        </a:p>
      </dgm:t>
    </dgm:pt>
    <dgm:pt modelId="{3B69CB61-7399-44CF-9945-C23D7F63B2F3}" type="parTrans" cxnId="{6E4D49AA-1A36-44EC-8768-956EDC7BC417}">
      <dgm:prSet/>
      <dgm:spPr/>
      <dgm:t>
        <a:bodyPr/>
        <a:lstStyle/>
        <a:p>
          <a:endParaRPr lang="en-US"/>
        </a:p>
      </dgm:t>
    </dgm:pt>
    <dgm:pt modelId="{FDA22D31-3300-4F12-83FD-2085E6A5FBC3}" type="sibTrans" cxnId="{6E4D49AA-1A36-44EC-8768-956EDC7BC417}">
      <dgm:prSet/>
      <dgm:spPr/>
      <dgm:t>
        <a:bodyPr/>
        <a:lstStyle/>
        <a:p>
          <a:endParaRPr lang="en-US" dirty="0"/>
        </a:p>
      </dgm:t>
    </dgm:pt>
    <dgm:pt modelId="{F66FC3CC-A26C-4A68-8FA8-E94A14E83F4B}">
      <dgm:prSet phldrT="[Text]"/>
      <dgm:spPr/>
      <dgm:t>
        <a:bodyPr/>
        <a:lstStyle/>
        <a:p>
          <a:r>
            <a:rPr lang="en-US" dirty="0" smtClean="0"/>
            <a:t>Store</a:t>
          </a:r>
          <a:endParaRPr lang="en-US" dirty="0"/>
        </a:p>
      </dgm:t>
    </dgm:pt>
    <dgm:pt modelId="{A1DD50A6-1E72-4A2D-A69F-0B605F74DE73}" type="parTrans" cxnId="{A131DAF7-0DB5-4462-9744-71DBCDDFD32A}">
      <dgm:prSet/>
      <dgm:spPr/>
      <dgm:t>
        <a:bodyPr/>
        <a:lstStyle/>
        <a:p>
          <a:endParaRPr lang="en-US"/>
        </a:p>
      </dgm:t>
    </dgm:pt>
    <dgm:pt modelId="{9FAB7FC8-2DCC-44EB-B560-030CB75462F2}" type="sibTrans" cxnId="{A131DAF7-0DB5-4462-9744-71DBCDDFD32A}">
      <dgm:prSet/>
      <dgm:spPr/>
      <dgm:t>
        <a:bodyPr/>
        <a:lstStyle/>
        <a:p>
          <a:endParaRPr lang="en-US" dirty="0"/>
        </a:p>
      </dgm:t>
    </dgm:pt>
    <dgm:pt modelId="{DD45B081-2763-438E-8D5B-D19CA2CDB0FC}">
      <dgm:prSet phldrT="[Text]"/>
      <dgm:spPr/>
      <dgm:t>
        <a:bodyPr/>
        <a:lstStyle/>
        <a:p>
          <a:r>
            <a:rPr lang="en-US" dirty="0" smtClean="0"/>
            <a:t>Distribute</a:t>
          </a:r>
          <a:endParaRPr lang="en-US" dirty="0"/>
        </a:p>
      </dgm:t>
    </dgm:pt>
    <dgm:pt modelId="{CC9A9DD6-116A-4D8F-9834-43D6E56533A4}" type="parTrans" cxnId="{92A528F7-7F01-4944-ACDD-5CB6F736FE34}">
      <dgm:prSet/>
      <dgm:spPr/>
      <dgm:t>
        <a:bodyPr/>
        <a:lstStyle/>
        <a:p>
          <a:endParaRPr lang="en-US"/>
        </a:p>
      </dgm:t>
    </dgm:pt>
    <dgm:pt modelId="{7BC39596-8AFF-4020-AD69-4C14A6124F37}" type="sibTrans" cxnId="{92A528F7-7F01-4944-ACDD-5CB6F736FE34}">
      <dgm:prSet/>
      <dgm:spPr/>
      <dgm:t>
        <a:bodyPr/>
        <a:lstStyle/>
        <a:p>
          <a:endParaRPr lang="en-US" dirty="0"/>
        </a:p>
      </dgm:t>
    </dgm:pt>
    <dgm:pt modelId="{2BB3B12B-18F3-420B-86D1-6081ED0914B7}">
      <dgm:prSet phldrT="[Text]"/>
      <dgm:spPr/>
      <dgm:t>
        <a:bodyPr/>
        <a:lstStyle/>
        <a:p>
          <a:r>
            <a:rPr lang="en-US" dirty="0" smtClean="0"/>
            <a:t>Modify</a:t>
          </a:r>
          <a:endParaRPr lang="en-US" dirty="0"/>
        </a:p>
      </dgm:t>
    </dgm:pt>
    <dgm:pt modelId="{03704DED-3932-4A4A-A890-B03BDA3830B3}" type="parTrans" cxnId="{565644F2-2901-4DB4-9223-006C4DFC60E2}">
      <dgm:prSet/>
      <dgm:spPr/>
      <dgm:t>
        <a:bodyPr/>
        <a:lstStyle/>
        <a:p>
          <a:endParaRPr lang="en-US"/>
        </a:p>
      </dgm:t>
    </dgm:pt>
    <dgm:pt modelId="{10EA67C2-7D03-4B1B-8F3E-1ADB578CB01B}" type="sibTrans" cxnId="{565644F2-2901-4DB4-9223-006C4DFC60E2}">
      <dgm:prSet/>
      <dgm:spPr/>
      <dgm:t>
        <a:bodyPr/>
        <a:lstStyle/>
        <a:p>
          <a:endParaRPr lang="en-US" dirty="0"/>
        </a:p>
      </dgm:t>
    </dgm:pt>
    <dgm:pt modelId="{FCD0F7CD-669B-46BC-BD6A-300D7044F122}">
      <dgm:prSet phldrT="[Text]"/>
      <dgm:spPr/>
      <dgm:t>
        <a:bodyPr/>
        <a:lstStyle/>
        <a:p>
          <a:r>
            <a:rPr lang="en-US" dirty="0" smtClean="0"/>
            <a:t>Archive</a:t>
          </a:r>
          <a:endParaRPr lang="en-US" dirty="0"/>
        </a:p>
      </dgm:t>
    </dgm:pt>
    <dgm:pt modelId="{38542AB2-BE16-485F-8918-48D554BFF4C2}" type="parTrans" cxnId="{E782A926-DCAC-409D-AB22-E5B396ED7703}">
      <dgm:prSet/>
      <dgm:spPr/>
      <dgm:t>
        <a:bodyPr/>
        <a:lstStyle/>
        <a:p>
          <a:endParaRPr lang="en-US"/>
        </a:p>
      </dgm:t>
    </dgm:pt>
    <dgm:pt modelId="{7A016F43-DC36-430D-84B9-8F82002F1469}" type="sibTrans" cxnId="{E782A926-DCAC-409D-AB22-E5B396ED7703}">
      <dgm:prSet/>
      <dgm:spPr/>
      <dgm:t>
        <a:bodyPr/>
        <a:lstStyle/>
        <a:p>
          <a:endParaRPr lang="en-US" dirty="0"/>
        </a:p>
      </dgm:t>
    </dgm:pt>
    <dgm:pt modelId="{D29D166F-4F98-4919-BBA3-716FCB74630E}">
      <dgm:prSet phldrT="[Text]"/>
      <dgm:spPr/>
      <dgm:t>
        <a:bodyPr/>
        <a:lstStyle/>
        <a:p>
          <a:r>
            <a:rPr lang="en-US" dirty="0" smtClean="0"/>
            <a:t>Delete</a:t>
          </a:r>
          <a:endParaRPr lang="en-US" dirty="0"/>
        </a:p>
      </dgm:t>
    </dgm:pt>
    <dgm:pt modelId="{FB792E29-F0FF-4729-AD97-3A8C87D0FC73}" type="parTrans" cxnId="{D0C43D91-0C08-449B-AB43-1C27EDE83240}">
      <dgm:prSet/>
      <dgm:spPr/>
      <dgm:t>
        <a:bodyPr/>
        <a:lstStyle/>
        <a:p>
          <a:endParaRPr lang="en-US"/>
        </a:p>
      </dgm:t>
    </dgm:pt>
    <dgm:pt modelId="{450EB113-5266-494E-9373-C91A6F31F13A}" type="sibTrans" cxnId="{D0C43D91-0C08-449B-AB43-1C27EDE83240}">
      <dgm:prSet/>
      <dgm:spPr/>
      <dgm:t>
        <a:bodyPr/>
        <a:lstStyle/>
        <a:p>
          <a:endParaRPr lang="en-US" dirty="0"/>
        </a:p>
      </dgm:t>
    </dgm:pt>
    <dgm:pt modelId="{06D6C74C-D964-443F-9354-783416420E6D}" type="pres">
      <dgm:prSet presAssocID="{C52DA5F7-5385-406C-891E-123FE22C747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D3DFAA-CE1C-4090-8FFE-3709D84C7BDF}" type="pres">
      <dgm:prSet presAssocID="{38E75ED4-93CF-428B-B19C-EF76D9C32D3E}" presName="dummy" presStyleCnt="0"/>
      <dgm:spPr/>
    </dgm:pt>
    <dgm:pt modelId="{F1CF040A-8832-441D-9B3F-911A5415492D}" type="pres">
      <dgm:prSet presAssocID="{38E75ED4-93CF-428B-B19C-EF76D9C32D3E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7D9AC-7704-4CA7-8147-D18EFB435937}" type="pres">
      <dgm:prSet presAssocID="{FDA22D31-3300-4F12-83FD-2085E6A5FBC3}" presName="sibTrans" presStyleLbl="node1" presStyleIdx="0" presStyleCnt="6"/>
      <dgm:spPr/>
      <dgm:t>
        <a:bodyPr/>
        <a:lstStyle/>
        <a:p>
          <a:endParaRPr lang="en-US"/>
        </a:p>
      </dgm:t>
    </dgm:pt>
    <dgm:pt modelId="{FFE8C980-F989-4664-94A3-4E604306EB34}" type="pres">
      <dgm:prSet presAssocID="{F66FC3CC-A26C-4A68-8FA8-E94A14E83F4B}" presName="dummy" presStyleCnt="0"/>
      <dgm:spPr/>
    </dgm:pt>
    <dgm:pt modelId="{76C4775D-2BC4-4225-AB4C-14FD78DF41DB}" type="pres">
      <dgm:prSet presAssocID="{F66FC3CC-A26C-4A68-8FA8-E94A14E83F4B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12105-8666-4803-9AB8-3D3386F0F60D}" type="pres">
      <dgm:prSet presAssocID="{9FAB7FC8-2DCC-44EB-B560-030CB75462F2}" presName="sibTrans" presStyleLbl="node1" presStyleIdx="1" presStyleCnt="6"/>
      <dgm:spPr/>
      <dgm:t>
        <a:bodyPr/>
        <a:lstStyle/>
        <a:p>
          <a:endParaRPr lang="en-US"/>
        </a:p>
      </dgm:t>
    </dgm:pt>
    <dgm:pt modelId="{CB6E7324-E6EC-4B59-90E5-91D92F2971E4}" type="pres">
      <dgm:prSet presAssocID="{DD45B081-2763-438E-8D5B-D19CA2CDB0FC}" presName="dummy" presStyleCnt="0"/>
      <dgm:spPr/>
    </dgm:pt>
    <dgm:pt modelId="{3EE12AA5-4DAD-4A61-B215-352017E7C752}" type="pres">
      <dgm:prSet presAssocID="{DD45B081-2763-438E-8D5B-D19CA2CDB0FC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AD867-F15C-4AB3-8F70-1B04341A3165}" type="pres">
      <dgm:prSet presAssocID="{7BC39596-8AFF-4020-AD69-4C14A6124F37}" presName="sibTrans" presStyleLbl="node1" presStyleIdx="2" presStyleCnt="6"/>
      <dgm:spPr/>
      <dgm:t>
        <a:bodyPr/>
        <a:lstStyle/>
        <a:p>
          <a:endParaRPr lang="en-US"/>
        </a:p>
      </dgm:t>
    </dgm:pt>
    <dgm:pt modelId="{2DBFA162-FEDD-48F9-ADB0-97A27F163E02}" type="pres">
      <dgm:prSet presAssocID="{2BB3B12B-18F3-420B-86D1-6081ED0914B7}" presName="dummy" presStyleCnt="0"/>
      <dgm:spPr/>
    </dgm:pt>
    <dgm:pt modelId="{E5FC1E23-9BC4-4C4B-9F3B-B0294759C44E}" type="pres">
      <dgm:prSet presAssocID="{2BB3B12B-18F3-420B-86D1-6081ED0914B7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FA028-2F35-415F-9EDD-994539A1CEE0}" type="pres">
      <dgm:prSet presAssocID="{10EA67C2-7D03-4B1B-8F3E-1ADB578CB01B}" presName="sibTrans" presStyleLbl="node1" presStyleIdx="3" presStyleCnt="6"/>
      <dgm:spPr/>
      <dgm:t>
        <a:bodyPr/>
        <a:lstStyle/>
        <a:p>
          <a:endParaRPr lang="en-US"/>
        </a:p>
      </dgm:t>
    </dgm:pt>
    <dgm:pt modelId="{E1539557-0279-4DA6-A5F7-C080EBA5FF8D}" type="pres">
      <dgm:prSet presAssocID="{FCD0F7CD-669B-46BC-BD6A-300D7044F122}" presName="dummy" presStyleCnt="0"/>
      <dgm:spPr/>
    </dgm:pt>
    <dgm:pt modelId="{297BF631-257E-497B-9232-9199A0B8157C}" type="pres">
      <dgm:prSet presAssocID="{FCD0F7CD-669B-46BC-BD6A-300D7044F122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B4E39-86A2-4B09-B33D-BD535396FC05}" type="pres">
      <dgm:prSet presAssocID="{7A016F43-DC36-430D-84B9-8F82002F1469}" presName="sibTrans" presStyleLbl="node1" presStyleIdx="4" presStyleCnt="6"/>
      <dgm:spPr/>
      <dgm:t>
        <a:bodyPr/>
        <a:lstStyle/>
        <a:p>
          <a:endParaRPr lang="en-US"/>
        </a:p>
      </dgm:t>
    </dgm:pt>
    <dgm:pt modelId="{DE78740B-EE30-460A-AEB4-B9FB376280C5}" type="pres">
      <dgm:prSet presAssocID="{D29D166F-4F98-4919-BBA3-716FCB74630E}" presName="dummy" presStyleCnt="0"/>
      <dgm:spPr/>
    </dgm:pt>
    <dgm:pt modelId="{D6E71BEC-62AB-4D68-AC9F-D15225E535E6}" type="pres">
      <dgm:prSet presAssocID="{D29D166F-4F98-4919-BBA3-716FCB74630E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906E2-4BEF-4655-B6FA-CEB671F61FC8}" type="pres">
      <dgm:prSet presAssocID="{450EB113-5266-494E-9373-C91A6F31F13A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1F08DEB4-71E3-4CEF-A7B3-63F1E9729AC2}" type="presOf" srcId="{38E75ED4-93CF-428B-B19C-EF76D9C32D3E}" destId="{F1CF040A-8832-441D-9B3F-911A5415492D}" srcOrd="0" destOrd="0" presId="urn:microsoft.com/office/officeart/2005/8/layout/cycle1"/>
    <dgm:cxn modelId="{92A528F7-7F01-4944-ACDD-5CB6F736FE34}" srcId="{C52DA5F7-5385-406C-891E-123FE22C747A}" destId="{DD45B081-2763-438E-8D5B-D19CA2CDB0FC}" srcOrd="2" destOrd="0" parTransId="{CC9A9DD6-116A-4D8F-9834-43D6E56533A4}" sibTransId="{7BC39596-8AFF-4020-AD69-4C14A6124F37}"/>
    <dgm:cxn modelId="{4D32DC18-93D7-45B3-9D79-B5AFDE70AB33}" type="presOf" srcId="{F66FC3CC-A26C-4A68-8FA8-E94A14E83F4B}" destId="{76C4775D-2BC4-4225-AB4C-14FD78DF41DB}" srcOrd="0" destOrd="0" presId="urn:microsoft.com/office/officeart/2005/8/layout/cycle1"/>
    <dgm:cxn modelId="{E782A926-DCAC-409D-AB22-E5B396ED7703}" srcId="{C52DA5F7-5385-406C-891E-123FE22C747A}" destId="{FCD0F7CD-669B-46BC-BD6A-300D7044F122}" srcOrd="4" destOrd="0" parTransId="{38542AB2-BE16-485F-8918-48D554BFF4C2}" sibTransId="{7A016F43-DC36-430D-84B9-8F82002F1469}"/>
    <dgm:cxn modelId="{6CCC1DE6-CBAF-42CA-AB91-025A41508CB3}" type="presOf" srcId="{7A016F43-DC36-430D-84B9-8F82002F1469}" destId="{E8EB4E39-86A2-4B09-B33D-BD535396FC05}" srcOrd="0" destOrd="0" presId="urn:microsoft.com/office/officeart/2005/8/layout/cycle1"/>
    <dgm:cxn modelId="{AD521F0D-09C3-4EFD-B6E3-81351C9225F5}" type="presOf" srcId="{C52DA5F7-5385-406C-891E-123FE22C747A}" destId="{06D6C74C-D964-443F-9354-783416420E6D}" srcOrd="0" destOrd="0" presId="urn:microsoft.com/office/officeart/2005/8/layout/cycle1"/>
    <dgm:cxn modelId="{BAA95005-D47A-49E0-AE24-C97AEFD6754D}" type="presOf" srcId="{D29D166F-4F98-4919-BBA3-716FCB74630E}" destId="{D6E71BEC-62AB-4D68-AC9F-D15225E535E6}" srcOrd="0" destOrd="0" presId="urn:microsoft.com/office/officeart/2005/8/layout/cycle1"/>
    <dgm:cxn modelId="{A131DAF7-0DB5-4462-9744-71DBCDDFD32A}" srcId="{C52DA5F7-5385-406C-891E-123FE22C747A}" destId="{F66FC3CC-A26C-4A68-8FA8-E94A14E83F4B}" srcOrd="1" destOrd="0" parTransId="{A1DD50A6-1E72-4A2D-A69F-0B605F74DE73}" sibTransId="{9FAB7FC8-2DCC-44EB-B560-030CB75462F2}"/>
    <dgm:cxn modelId="{28DF48B7-D230-4649-A49B-0E3C5FD47797}" type="presOf" srcId="{2BB3B12B-18F3-420B-86D1-6081ED0914B7}" destId="{E5FC1E23-9BC4-4C4B-9F3B-B0294759C44E}" srcOrd="0" destOrd="0" presId="urn:microsoft.com/office/officeart/2005/8/layout/cycle1"/>
    <dgm:cxn modelId="{D0C43D91-0C08-449B-AB43-1C27EDE83240}" srcId="{C52DA5F7-5385-406C-891E-123FE22C747A}" destId="{D29D166F-4F98-4919-BBA3-716FCB74630E}" srcOrd="5" destOrd="0" parTransId="{FB792E29-F0FF-4729-AD97-3A8C87D0FC73}" sibTransId="{450EB113-5266-494E-9373-C91A6F31F13A}"/>
    <dgm:cxn modelId="{6E4D49AA-1A36-44EC-8768-956EDC7BC417}" srcId="{C52DA5F7-5385-406C-891E-123FE22C747A}" destId="{38E75ED4-93CF-428B-B19C-EF76D9C32D3E}" srcOrd="0" destOrd="0" parTransId="{3B69CB61-7399-44CF-9945-C23D7F63B2F3}" sibTransId="{FDA22D31-3300-4F12-83FD-2085E6A5FBC3}"/>
    <dgm:cxn modelId="{811153E8-248A-4FA8-BCA1-409D474460EC}" type="presOf" srcId="{DD45B081-2763-438E-8D5B-D19CA2CDB0FC}" destId="{3EE12AA5-4DAD-4A61-B215-352017E7C752}" srcOrd="0" destOrd="0" presId="urn:microsoft.com/office/officeart/2005/8/layout/cycle1"/>
    <dgm:cxn modelId="{2236CC01-F1F0-40F2-B955-EB112BFD04CD}" type="presOf" srcId="{10EA67C2-7D03-4B1B-8F3E-1ADB578CB01B}" destId="{4C6FA028-2F35-415F-9EDD-994539A1CEE0}" srcOrd="0" destOrd="0" presId="urn:microsoft.com/office/officeart/2005/8/layout/cycle1"/>
    <dgm:cxn modelId="{B1EB2567-5907-4DCD-80E3-CB0E600CCF55}" type="presOf" srcId="{450EB113-5266-494E-9373-C91A6F31F13A}" destId="{180906E2-4BEF-4655-B6FA-CEB671F61FC8}" srcOrd="0" destOrd="0" presId="urn:microsoft.com/office/officeart/2005/8/layout/cycle1"/>
    <dgm:cxn modelId="{565644F2-2901-4DB4-9223-006C4DFC60E2}" srcId="{C52DA5F7-5385-406C-891E-123FE22C747A}" destId="{2BB3B12B-18F3-420B-86D1-6081ED0914B7}" srcOrd="3" destOrd="0" parTransId="{03704DED-3932-4A4A-A890-B03BDA3830B3}" sibTransId="{10EA67C2-7D03-4B1B-8F3E-1ADB578CB01B}"/>
    <dgm:cxn modelId="{E56F2572-AA81-4768-B932-8ED8C9214293}" type="presOf" srcId="{FDA22D31-3300-4F12-83FD-2085E6A5FBC3}" destId="{A3E7D9AC-7704-4CA7-8147-D18EFB435937}" srcOrd="0" destOrd="0" presId="urn:microsoft.com/office/officeart/2005/8/layout/cycle1"/>
    <dgm:cxn modelId="{63678996-91A8-41BE-B7A1-75B71091D355}" type="presOf" srcId="{9FAB7FC8-2DCC-44EB-B560-030CB75462F2}" destId="{BD012105-8666-4803-9AB8-3D3386F0F60D}" srcOrd="0" destOrd="0" presId="urn:microsoft.com/office/officeart/2005/8/layout/cycle1"/>
    <dgm:cxn modelId="{AE468B8C-9EDB-404D-AFBC-6F76BE649D2C}" type="presOf" srcId="{FCD0F7CD-669B-46BC-BD6A-300D7044F122}" destId="{297BF631-257E-497B-9232-9199A0B8157C}" srcOrd="0" destOrd="0" presId="urn:microsoft.com/office/officeart/2005/8/layout/cycle1"/>
    <dgm:cxn modelId="{7E14D17D-112D-4C14-AB04-7361BCCC9419}" type="presOf" srcId="{7BC39596-8AFF-4020-AD69-4C14A6124F37}" destId="{1CBAD867-F15C-4AB3-8F70-1B04341A3165}" srcOrd="0" destOrd="0" presId="urn:microsoft.com/office/officeart/2005/8/layout/cycle1"/>
    <dgm:cxn modelId="{196F7085-18C7-4E1D-86F6-E3A2B1A9F431}" type="presParOf" srcId="{06D6C74C-D964-443F-9354-783416420E6D}" destId="{71D3DFAA-CE1C-4090-8FFE-3709D84C7BDF}" srcOrd="0" destOrd="0" presId="urn:microsoft.com/office/officeart/2005/8/layout/cycle1"/>
    <dgm:cxn modelId="{FCCAB70F-AA27-46BC-AC7E-146CA26C48BA}" type="presParOf" srcId="{06D6C74C-D964-443F-9354-783416420E6D}" destId="{F1CF040A-8832-441D-9B3F-911A5415492D}" srcOrd="1" destOrd="0" presId="urn:microsoft.com/office/officeart/2005/8/layout/cycle1"/>
    <dgm:cxn modelId="{B3DECE2B-5DB2-4471-B92F-E62E4780EF59}" type="presParOf" srcId="{06D6C74C-D964-443F-9354-783416420E6D}" destId="{A3E7D9AC-7704-4CA7-8147-D18EFB435937}" srcOrd="2" destOrd="0" presId="urn:microsoft.com/office/officeart/2005/8/layout/cycle1"/>
    <dgm:cxn modelId="{002FB4A1-0650-4314-BDFC-19941546E4B4}" type="presParOf" srcId="{06D6C74C-D964-443F-9354-783416420E6D}" destId="{FFE8C980-F989-4664-94A3-4E604306EB34}" srcOrd="3" destOrd="0" presId="urn:microsoft.com/office/officeart/2005/8/layout/cycle1"/>
    <dgm:cxn modelId="{C3A48539-9160-4160-97F2-5CEEB5ACA72F}" type="presParOf" srcId="{06D6C74C-D964-443F-9354-783416420E6D}" destId="{76C4775D-2BC4-4225-AB4C-14FD78DF41DB}" srcOrd="4" destOrd="0" presId="urn:microsoft.com/office/officeart/2005/8/layout/cycle1"/>
    <dgm:cxn modelId="{1E662C00-2247-4B07-ABB2-4545A9611723}" type="presParOf" srcId="{06D6C74C-D964-443F-9354-783416420E6D}" destId="{BD012105-8666-4803-9AB8-3D3386F0F60D}" srcOrd="5" destOrd="0" presId="urn:microsoft.com/office/officeart/2005/8/layout/cycle1"/>
    <dgm:cxn modelId="{37DAB157-2F18-4BB9-980B-2B28488C37FF}" type="presParOf" srcId="{06D6C74C-D964-443F-9354-783416420E6D}" destId="{CB6E7324-E6EC-4B59-90E5-91D92F2971E4}" srcOrd="6" destOrd="0" presId="urn:microsoft.com/office/officeart/2005/8/layout/cycle1"/>
    <dgm:cxn modelId="{29019762-CD06-45E7-AD11-9933009B3F04}" type="presParOf" srcId="{06D6C74C-D964-443F-9354-783416420E6D}" destId="{3EE12AA5-4DAD-4A61-B215-352017E7C752}" srcOrd="7" destOrd="0" presId="urn:microsoft.com/office/officeart/2005/8/layout/cycle1"/>
    <dgm:cxn modelId="{8EDACEA8-9D64-494B-B776-1D36BD70A356}" type="presParOf" srcId="{06D6C74C-D964-443F-9354-783416420E6D}" destId="{1CBAD867-F15C-4AB3-8F70-1B04341A3165}" srcOrd="8" destOrd="0" presId="urn:microsoft.com/office/officeart/2005/8/layout/cycle1"/>
    <dgm:cxn modelId="{B2849B09-FB34-476E-A0FF-8CA04E55A4D6}" type="presParOf" srcId="{06D6C74C-D964-443F-9354-783416420E6D}" destId="{2DBFA162-FEDD-48F9-ADB0-97A27F163E02}" srcOrd="9" destOrd="0" presId="urn:microsoft.com/office/officeart/2005/8/layout/cycle1"/>
    <dgm:cxn modelId="{02C41377-2423-4684-9A28-C87D7C52F9DE}" type="presParOf" srcId="{06D6C74C-D964-443F-9354-783416420E6D}" destId="{E5FC1E23-9BC4-4C4B-9F3B-B0294759C44E}" srcOrd="10" destOrd="0" presId="urn:microsoft.com/office/officeart/2005/8/layout/cycle1"/>
    <dgm:cxn modelId="{1220230B-0BD7-431B-A374-FBB4BC8099CA}" type="presParOf" srcId="{06D6C74C-D964-443F-9354-783416420E6D}" destId="{4C6FA028-2F35-415F-9EDD-994539A1CEE0}" srcOrd="11" destOrd="0" presId="urn:microsoft.com/office/officeart/2005/8/layout/cycle1"/>
    <dgm:cxn modelId="{E0972925-8BEF-425C-AD20-FC898AB68917}" type="presParOf" srcId="{06D6C74C-D964-443F-9354-783416420E6D}" destId="{E1539557-0279-4DA6-A5F7-C080EBA5FF8D}" srcOrd="12" destOrd="0" presId="urn:microsoft.com/office/officeart/2005/8/layout/cycle1"/>
    <dgm:cxn modelId="{C96D5070-77E9-4253-B78B-561F4033A1E3}" type="presParOf" srcId="{06D6C74C-D964-443F-9354-783416420E6D}" destId="{297BF631-257E-497B-9232-9199A0B8157C}" srcOrd="13" destOrd="0" presId="urn:microsoft.com/office/officeart/2005/8/layout/cycle1"/>
    <dgm:cxn modelId="{B8B7E5A0-CB6D-4A45-B7E7-14A2970674EE}" type="presParOf" srcId="{06D6C74C-D964-443F-9354-783416420E6D}" destId="{E8EB4E39-86A2-4B09-B33D-BD535396FC05}" srcOrd="14" destOrd="0" presId="urn:microsoft.com/office/officeart/2005/8/layout/cycle1"/>
    <dgm:cxn modelId="{E5260219-BBB3-4811-BAA3-DFC06790BA97}" type="presParOf" srcId="{06D6C74C-D964-443F-9354-783416420E6D}" destId="{DE78740B-EE30-460A-AEB4-B9FB376280C5}" srcOrd="15" destOrd="0" presId="urn:microsoft.com/office/officeart/2005/8/layout/cycle1"/>
    <dgm:cxn modelId="{7861C0D2-BBED-4763-B057-D9C3C6E54850}" type="presParOf" srcId="{06D6C74C-D964-443F-9354-783416420E6D}" destId="{D6E71BEC-62AB-4D68-AC9F-D15225E535E6}" srcOrd="16" destOrd="0" presId="urn:microsoft.com/office/officeart/2005/8/layout/cycle1"/>
    <dgm:cxn modelId="{F995CBF0-2A11-49C4-891F-41BBAC5F033D}" type="presParOf" srcId="{06D6C74C-D964-443F-9354-783416420E6D}" destId="{180906E2-4BEF-4655-B6FA-CEB671F61FC8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F040A-8832-441D-9B3F-911A5415492D}">
      <dsp:nvSpPr>
        <dsp:cNvPr id="0" name=""/>
        <dsp:cNvSpPr/>
      </dsp:nvSpPr>
      <dsp:spPr>
        <a:xfrm>
          <a:off x="4684301" y="11318"/>
          <a:ext cx="926231" cy="92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Create</a:t>
          </a:r>
          <a:endParaRPr lang="en-US" sz="1400" kern="1200" dirty="0"/>
        </a:p>
      </dsp:txBody>
      <dsp:txXfrm>
        <a:off x="4684301" y="11318"/>
        <a:ext cx="926231" cy="926231"/>
      </dsp:txXfrm>
    </dsp:sp>
    <dsp:sp modelId="{A3E7D9AC-7704-4CA7-8147-D18EFB435937}">
      <dsp:nvSpPr>
        <dsp:cNvPr id="0" name=""/>
        <dsp:cNvSpPr/>
      </dsp:nvSpPr>
      <dsp:spPr>
        <a:xfrm>
          <a:off x="1853897" y="2078"/>
          <a:ext cx="4521804" cy="4521804"/>
        </a:xfrm>
        <a:prstGeom prst="circularArrow">
          <a:avLst>
            <a:gd name="adj1" fmla="val 3994"/>
            <a:gd name="adj2" fmla="val 250596"/>
            <a:gd name="adj3" fmla="val 20571900"/>
            <a:gd name="adj4" fmla="val 18984358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4775D-2BC4-4225-AB4C-14FD78DF41DB}">
      <dsp:nvSpPr>
        <dsp:cNvPr id="0" name=""/>
        <dsp:cNvSpPr/>
      </dsp:nvSpPr>
      <dsp:spPr>
        <a:xfrm>
          <a:off x="5716919" y="1799865"/>
          <a:ext cx="926231" cy="92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Store</a:t>
          </a:r>
          <a:endParaRPr lang="en-US" sz="1400" kern="1200" dirty="0"/>
        </a:p>
      </dsp:txBody>
      <dsp:txXfrm>
        <a:off x="5716919" y="1799865"/>
        <a:ext cx="926231" cy="926231"/>
      </dsp:txXfrm>
    </dsp:sp>
    <dsp:sp modelId="{BD012105-8666-4803-9AB8-3D3386F0F60D}">
      <dsp:nvSpPr>
        <dsp:cNvPr id="0" name=""/>
        <dsp:cNvSpPr/>
      </dsp:nvSpPr>
      <dsp:spPr>
        <a:xfrm>
          <a:off x="1853897" y="2078"/>
          <a:ext cx="4521804" cy="4521804"/>
        </a:xfrm>
        <a:prstGeom prst="circularArrow">
          <a:avLst>
            <a:gd name="adj1" fmla="val 3994"/>
            <a:gd name="adj2" fmla="val 250596"/>
            <a:gd name="adj3" fmla="val 2365047"/>
            <a:gd name="adj4" fmla="val 777504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12AA5-4DAD-4A61-B215-352017E7C752}">
      <dsp:nvSpPr>
        <dsp:cNvPr id="0" name=""/>
        <dsp:cNvSpPr/>
      </dsp:nvSpPr>
      <dsp:spPr>
        <a:xfrm>
          <a:off x="4684301" y="3588411"/>
          <a:ext cx="926231" cy="92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Distribute</a:t>
          </a:r>
          <a:endParaRPr lang="en-US" sz="1400" kern="1200" dirty="0"/>
        </a:p>
      </dsp:txBody>
      <dsp:txXfrm>
        <a:off x="4684301" y="3588411"/>
        <a:ext cx="926231" cy="926231"/>
      </dsp:txXfrm>
    </dsp:sp>
    <dsp:sp modelId="{1CBAD867-F15C-4AB3-8F70-1B04341A3165}">
      <dsp:nvSpPr>
        <dsp:cNvPr id="0" name=""/>
        <dsp:cNvSpPr/>
      </dsp:nvSpPr>
      <dsp:spPr>
        <a:xfrm>
          <a:off x="1853897" y="2078"/>
          <a:ext cx="4521804" cy="4521804"/>
        </a:xfrm>
        <a:prstGeom prst="circularArrow">
          <a:avLst>
            <a:gd name="adj1" fmla="val 3994"/>
            <a:gd name="adj2" fmla="val 250596"/>
            <a:gd name="adj3" fmla="val 6109830"/>
            <a:gd name="adj4" fmla="val 4439574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C1E23-9BC4-4C4B-9F3B-B0294759C44E}">
      <dsp:nvSpPr>
        <dsp:cNvPr id="0" name=""/>
        <dsp:cNvSpPr/>
      </dsp:nvSpPr>
      <dsp:spPr>
        <a:xfrm>
          <a:off x="2619066" y="3588411"/>
          <a:ext cx="926231" cy="92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Modify</a:t>
          </a:r>
          <a:endParaRPr lang="en-US" sz="1400" kern="1200" dirty="0"/>
        </a:p>
      </dsp:txBody>
      <dsp:txXfrm>
        <a:off x="2619066" y="3588411"/>
        <a:ext cx="926231" cy="926231"/>
      </dsp:txXfrm>
    </dsp:sp>
    <dsp:sp modelId="{4C6FA028-2F35-415F-9EDD-994539A1CEE0}">
      <dsp:nvSpPr>
        <dsp:cNvPr id="0" name=""/>
        <dsp:cNvSpPr/>
      </dsp:nvSpPr>
      <dsp:spPr>
        <a:xfrm>
          <a:off x="1853897" y="2078"/>
          <a:ext cx="4521804" cy="4521804"/>
        </a:xfrm>
        <a:prstGeom prst="circularArrow">
          <a:avLst>
            <a:gd name="adj1" fmla="val 3994"/>
            <a:gd name="adj2" fmla="val 250596"/>
            <a:gd name="adj3" fmla="val 9771900"/>
            <a:gd name="adj4" fmla="val 8184358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BF631-257E-497B-9232-9199A0B8157C}">
      <dsp:nvSpPr>
        <dsp:cNvPr id="0" name=""/>
        <dsp:cNvSpPr/>
      </dsp:nvSpPr>
      <dsp:spPr>
        <a:xfrm>
          <a:off x="1586448" y="1799865"/>
          <a:ext cx="926231" cy="92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Archive</a:t>
          </a:r>
          <a:endParaRPr lang="en-US" sz="1400" kern="1200" dirty="0"/>
        </a:p>
      </dsp:txBody>
      <dsp:txXfrm>
        <a:off x="1586448" y="1799865"/>
        <a:ext cx="926231" cy="926231"/>
      </dsp:txXfrm>
    </dsp:sp>
    <dsp:sp modelId="{E8EB4E39-86A2-4B09-B33D-BD535396FC05}">
      <dsp:nvSpPr>
        <dsp:cNvPr id="0" name=""/>
        <dsp:cNvSpPr/>
      </dsp:nvSpPr>
      <dsp:spPr>
        <a:xfrm>
          <a:off x="1853897" y="2078"/>
          <a:ext cx="4521804" cy="4521804"/>
        </a:xfrm>
        <a:prstGeom prst="circularArrow">
          <a:avLst>
            <a:gd name="adj1" fmla="val 3994"/>
            <a:gd name="adj2" fmla="val 250596"/>
            <a:gd name="adj3" fmla="val 13165047"/>
            <a:gd name="adj4" fmla="val 11577504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71BEC-62AB-4D68-AC9F-D15225E535E6}">
      <dsp:nvSpPr>
        <dsp:cNvPr id="0" name=""/>
        <dsp:cNvSpPr/>
      </dsp:nvSpPr>
      <dsp:spPr>
        <a:xfrm>
          <a:off x="2619066" y="11318"/>
          <a:ext cx="926231" cy="92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Delete</a:t>
          </a:r>
          <a:endParaRPr lang="en-US" sz="1400" kern="1200" dirty="0"/>
        </a:p>
      </dsp:txBody>
      <dsp:txXfrm>
        <a:off x="2619066" y="11318"/>
        <a:ext cx="926231" cy="926231"/>
      </dsp:txXfrm>
    </dsp:sp>
    <dsp:sp modelId="{180906E2-4BEF-4655-B6FA-CEB671F61FC8}">
      <dsp:nvSpPr>
        <dsp:cNvPr id="0" name=""/>
        <dsp:cNvSpPr/>
      </dsp:nvSpPr>
      <dsp:spPr>
        <a:xfrm>
          <a:off x="1853897" y="2078"/>
          <a:ext cx="4521804" cy="4521804"/>
        </a:xfrm>
        <a:prstGeom prst="circularArrow">
          <a:avLst>
            <a:gd name="adj1" fmla="val 3994"/>
            <a:gd name="adj2" fmla="val 250596"/>
            <a:gd name="adj3" fmla="val 16909830"/>
            <a:gd name="adj4" fmla="val 15239574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B7C085-E1AB-43FB-A87E-5CF6EACFD3B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1B0B54-9227-4099-8F8E-100A99E2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ook Antiqua" pitchFamily="18" charset="0"/>
              </a:rPr>
              <a:t/>
            </a:r>
            <a:br>
              <a:rPr lang="en-US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>TOP MANAGEMENT BRIEFING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 Antiqua" pitchFamily="18" charset="0"/>
              </a:rPr>
              <a:t>ISO/IEC 27001:2013</a:t>
            </a:r>
          </a:p>
          <a:p>
            <a:pPr algn="ctr"/>
            <a:r>
              <a:rPr lang="en-US" dirty="0" smtClean="0">
                <a:latin typeface="Book Antiqua" pitchFamily="18" charset="0"/>
              </a:rPr>
              <a:t>Information security management system.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cycle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latin typeface="Book Antiqua" pitchFamily="18" charset="0"/>
            </a:endParaRP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Information MUST maintain C.I.A  throughout its life cycle for it to remain protected/secured and retain authenticity. Information may need protection from creation to deletion or disposal.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Loss, theft.</a:t>
            </a:r>
          </a:p>
          <a:p>
            <a:r>
              <a:rPr lang="en-US" dirty="0" smtClean="0"/>
              <a:t>Unauthorized disclosure.</a:t>
            </a:r>
          </a:p>
          <a:p>
            <a:r>
              <a:rPr lang="en-US" dirty="0" smtClean="0"/>
              <a:t>Accidental disclosure.</a:t>
            </a:r>
          </a:p>
          <a:p>
            <a:r>
              <a:rPr lang="en-US" dirty="0" smtClean="0"/>
              <a:t>Unauthorized modification.</a:t>
            </a:r>
          </a:p>
          <a:p>
            <a:r>
              <a:rPr lang="en-US" dirty="0" smtClean="0"/>
              <a:t>Unavailability.</a:t>
            </a:r>
          </a:p>
          <a:p>
            <a:r>
              <a:rPr lang="en-US" dirty="0" smtClean="0"/>
              <a:t>Lack of integrity.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can suffer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trusting people.</a:t>
            </a:r>
          </a:p>
          <a:p>
            <a:r>
              <a:rPr lang="en-US" dirty="0" smtClean="0"/>
              <a:t>Living doors open.</a:t>
            </a:r>
          </a:p>
          <a:p>
            <a:r>
              <a:rPr lang="en-US" dirty="0" smtClean="0"/>
              <a:t>Scribbling a lot on papers.</a:t>
            </a:r>
          </a:p>
          <a:p>
            <a:r>
              <a:rPr lang="en-US" dirty="0" smtClean="0"/>
              <a:t>Carry office work home.</a:t>
            </a:r>
          </a:p>
          <a:p>
            <a:r>
              <a:rPr lang="en-US" dirty="0" smtClean="0"/>
              <a:t>Talking loud on phone.</a:t>
            </a:r>
          </a:p>
          <a:p>
            <a:r>
              <a:rPr lang="en-US" dirty="0" smtClean="0"/>
              <a:t>Sharing of offices.</a:t>
            </a:r>
          </a:p>
          <a:p>
            <a:r>
              <a:rPr lang="en-US" dirty="0" smtClean="0"/>
              <a:t>Not having clear desk policy.</a:t>
            </a:r>
          </a:p>
          <a:p>
            <a:r>
              <a:rPr lang="en-US" dirty="0" smtClean="0"/>
              <a:t>Grapevine information.</a:t>
            </a:r>
          </a:p>
          <a:p>
            <a:r>
              <a:rPr lang="en-US" dirty="0" smtClean="0"/>
              <a:t>Printing information unnecessarily.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Common most  information security mistakes made by individuals 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of ethanol.</a:t>
            </a:r>
          </a:p>
          <a:p>
            <a:r>
              <a:rPr lang="en-US" dirty="0" smtClean="0"/>
              <a:t>Unattended unsecured computers.</a:t>
            </a:r>
          </a:p>
          <a:p>
            <a:r>
              <a:rPr lang="en-US" dirty="0" smtClean="0"/>
              <a:t>Updating too much on social media.</a:t>
            </a:r>
          </a:p>
          <a:p>
            <a:r>
              <a:rPr lang="en-US" dirty="0" smtClean="0"/>
              <a:t>Using office computer for personal work or vise versa.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Names,addresses,phone,numbers</a:t>
            </a:r>
            <a:endParaRPr lang="en-US" dirty="0" smtClean="0"/>
          </a:p>
          <a:p>
            <a:r>
              <a:rPr lang="en-US" dirty="0" smtClean="0"/>
              <a:t>Bank accounts </a:t>
            </a:r>
            <a:r>
              <a:rPr lang="en-US" dirty="0" err="1" smtClean="0"/>
              <a:t>numbers,credit</a:t>
            </a:r>
            <a:r>
              <a:rPr lang="en-US" dirty="0" smtClean="0"/>
              <a:t> cards details</a:t>
            </a:r>
          </a:p>
          <a:p>
            <a:r>
              <a:rPr lang="en-US" dirty="0" smtClean="0"/>
              <a:t>Personal details (health ,etc).</a:t>
            </a:r>
          </a:p>
          <a:p>
            <a:r>
              <a:rPr lang="en-US" dirty="0" smtClean="0"/>
              <a:t>Designs ,patents ,technical research</a:t>
            </a:r>
          </a:p>
          <a:p>
            <a:r>
              <a:rPr lang="en-US" dirty="0" smtClean="0"/>
              <a:t>Passwords</a:t>
            </a:r>
          </a:p>
          <a:p>
            <a:r>
              <a:rPr lang="en-US" dirty="0" smtClean="0"/>
              <a:t>Plans</a:t>
            </a:r>
          </a:p>
          <a:p>
            <a:r>
              <a:rPr lang="en-US" dirty="0" smtClean="0"/>
              <a:t>Intelligence( on criminal activities ,hostile nation etc)</a:t>
            </a:r>
          </a:p>
          <a:p>
            <a:r>
              <a:rPr lang="en-US" dirty="0" smtClean="0"/>
              <a:t>Bids of </a:t>
            </a:r>
            <a:r>
              <a:rPr lang="en-US" dirty="0" err="1" smtClean="0"/>
              <a:t>contract,market</a:t>
            </a:r>
            <a:r>
              <a:rPr lang="en-US" dirty="0" smtClean="0"/>
              <a:t> research competitive analysis</a:t>
            </a:r>
          </a:p>
          <a:p>
            <a:r>
              <a:rPr lang="en-US" dirty="0" smtClean="0"/>
              <a:t>Security information(Facilities plans etc)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information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Mails/e-mails</a:t>
            </a:r>
          </a:p>
          <a:p>
            <a:r>
              <a:rPr lang="en-US" dirty="0" err="1" smtClean="0"/>
              <a:t>Dvds</a:t>
            </a:r>
            <a:endParaRPr lang="en-US" dirty="0" smtClean="0"/>
          </a:p>
          <a:p>
            <a:r>
              <a:rPr lang="en-US" dirty="0" smtClean="0"/>
              <a:t>Database</a:t>
            </a:r>
          </a:p>
          <a:p>
            <a:r>
              <a:rPr lang="en-US" dirty="0" smtClean="0"/>
              <a:t>People conversations</a:t>
            </a:r>
          </a:p>
          <a:p>
            <a:r>
              <a:rPr lang="en-US" dirty="0" smtClean="0"/>
              <a:t>Websites/blogs/social networking sites</a:t>
            </a:r>
          </a:p>
          <a:p>
            <a:r>
              <a:rPr lang="en-US" dirty="0" smtClean="0"/>
              <a:t>Memory sticks and Flash disks.</a:t>
            </a:r>
          </a:p>
          <a:p>
            <a:r>
              <a:rPr lang="en-US" dirty="0" smtClean="0"/>
              <a:t>CD </a:t>
            </a:r>
            <a:r>
              <a:rPr lang="en-US" dirty="0" err="1" smtClean="0"/>
              <a:t>Roms</a:t>
            </a:r>
            <a:endParaRPr lang="en-US" dirty="0" smtClean="0"/>
          </a:p>
          <a:p>
            <a:r>
              <a:rPr lang="en-US" dirty="0" smtClean="0"/>
              <a:t>Papers(</a:t>
            </a:r>
            <a:r>
              <a:rPr lang="en-US" dirty="0" err="1" smtClean="0"/>
              <a:t>printed,handwritten</a:t>
            </a:r>
            <a:r>
              <a:rPr lang="en-US" dirty="0" smtClean="0"/>
              <a:t> etc)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media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2800" dirty="0" smtClean="0">
              <a:latin typeface="Book Antiqua" pitchFamily="18" charset="0"/>
            </a:endParaRPr>
          </a:p>
          <a:p>
            <a:pPr algn="ctr"/>
            <a:endParaRPr lang="en-US" sz="2800" dirty="0" smtClean="0">
              <a:latin typeface="Book Antiqua" pitchFamily="18" charset="0"/>
            </a:endParaRPr>
          </a:p>
          <a:p>
            <a:pPr algn="ctr"/>
            <a:r>
              <a:rPr lang="en-US" sz="2800" dirty="0" smtClean="0">
                <a:latin typeface="Book Antiqua" pitchFamily="18" charset="0"/>
              </a:rPr>
              <a:t>Context of the </a:t>
            </a:r>
            <a:r>
              <a:rPr lang="en-US" sz="2800" dirty="0" smtClean="0">
                <a:latin typeface="Book Antiqua" pitchFamily="18" charset="0"/>
              </a:rPr>
              <a:t>organization</a:t>
            </a:r>
          </a:p>
          <a:p>
            <a:pPr algn="ctr"/>
            <a:endParaRPr lang="en-US" sz="2800" dirty="0" smtClean="0">
              <a:latin typeface="Book Antiqua" pitchFamily="18" charset="0"/>
            </a:endParaRP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organization and its context.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internal</a:t>
            </a:r>
            <a:r>
              <a:rPr lang="en-US" dirty="0" smtClean="0"/>
              <a:t>, </a:t>
            </a:r>
            <a:r>
              <a:rPr lang="en-US" b="1" dirty="0" smtClean="0"/>
              <a:t>external</a:t>
            </a:r>
            <a:r>
              <a:rPr lang="en-US" dirty="0" smtClean="0"/>
              <a:t> issues and </a:t>
            </a:r>
            <a:r>
              <a:rPr lang="en-US" b="1" dirty="0" smtClean="0"/>
              <a:t>interested</a:t>
            </a:r>
            <a:r>
              <a:rPr lang="en-US" dirty="0" smtClean="0"/>
              <a:t> parties that affect and are affected by the organization.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</a:t>
            </a:r>
            <a:r>
              <a:rPr lang="en-US" dirty="0" err="1" smtClean="0"/>
              <a:t>organisation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Organizational </a:t>
            </a:r>
            <a:r>
              <a:rPr lang="en-US" dirty="0" smtClean="0"/>
              <a:t>structure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Strategic objectives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Internal stake holders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Contractual relationship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Policies and governance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Organizational culture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400" dirty="0" smtClean="0"/>
              <a:t>Internal issues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ook Antiqua" pitchFamily="18" charset="0"/>
              </a:rPr>
              <a:t>To brief members to the concept of information security, information security management system.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Members to understand requirements of ISO/IEC 27001:2013 standard and how to implement it in our organization.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To provide members with steps to certification overview.</a:t>
            </a:r>
          </a:p>
          <a:p>
            <a:endParaRPr lang="en-US" dirty="0" smtClean="0">
              <a:latin typeface="Book Antiqua" pitchFamily="18" charset="0"/>
            </a:endParaRPr>
          </a:p>
          <a:p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objectives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4000" dirty="0" smtClean="0"/>
              <a:t>External issues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Social culture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Legal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Technological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Political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Ecological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Competition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 smtClean="0"/>
              <a:t> </a:t>
            </a:r>
            <a:r>
              <a:rPr lang="en-US" sz="3500" b="1" dirty="0" smtClean="0"/>
              <a:t>Interested parties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Stake holders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Consumer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Suppliers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Competitors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Intermediaries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organization shall determine interested parties that are relevant to the information security management system and the requirements of these interested parties relevant to the information security.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document which clearly state an organization range(boundaries),mandate and infrastructure(Assets) in place to support delivery of its mandate.</a:t>
            </a:r>
          </a:p>
          <a:p>
            <a:pPr>
              <a:buNone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200" dirty="0" smtClean="0"/>
              <a:t>Note: The scope shall be available as a documented information which must clearly show the processes, boundary and assets 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organization shall determine the boundaries and applicability of the information security management system to establish its scope.</a:t>
            </a:r>
          </a:p>
          <a:p>
            <a:r>
              <a:rPr lang="en-US" dirty="0" smtClean="0"/>
              <a:t>When defining the scope we need to consider.</a:t>
            </a:r>
          </a:p>
          <a:p>
            <a:pPr lvl="1"/>
            <a:r>
              <a:rPr lang="en-US" sz="1600" dirty="0" smtClean="0"/>
              <a:t>The internal and external issues</a:t>
            </a:r>
          </a:p>
          <a:p>
            <a:pPr lvl="1"/>
            <a:r>
              <a:rPr lang="en-US" sz="1600" dirty="0" smtClean="0"/>
              <a:t>Needs and expectations of interested parties.</a:t>
            </a:r>
          </a:p>
          <a:p>
            <a:pPr lvl="1"/>
            <a:r>
              <a:rPr lang="en-US" sz="1600" dirty="0" smtClean="0"/>
              <a:t> Interfaces and dependencies between activities performed by the organization and those that are performed by other organizations.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ISMS scope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provide quality tertiary education through teaching  and research at main and town campuses in </a:t>
            </a:r>
            <a:r>
              <a:rPr lang="en-US" dirty="0" err="1" smtClean="0"/>
              <a:t>Eldoret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It also includes consultancy and common outreach services . Asset of the university are human capital ,land infrastructure state of the art equipment and use of enterprise resources, planning to support the delivery of its mandate.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Top management shall demonstrate leadership and commitment with respect to ISMS by ;</a:t>
            </a:r>
          </a:p>
          <a:p>
            <a:pPr>
              <a:buNone/>
            </a:pPr>
            <a:endParaRPr lang="en-US" sz="28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 Antiqua" pitchFamily="18" charset="0"/>
              </a:rPr>
              <a:t>Ensuring  resources needed for ISMS are available.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 Antiqua" pitchFamily="18" charset="0"/>
              </a:rPr>
              <a:t>Communicating the importance of ISMS and of conforming to the ISMS requirements.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 Antiqua" pitchFamily="18" charset="0"/>
              </a:rPr>
              <a:t>Ensuring that the ISMS achieves it intended outcome(s).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 Antiqua" pitchFamily="18" charset="0"/>
              </a:rPr>
              <a:t>Ensuring the integration of ISMS requirements in the organization’s processes.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Book Antiqua" pitchFamily="18" charset="0"/>
            </a:endParaRPr>
          </a:p>
          <a:p>
            <a:endParaRPr lang="en-US" dirty="0" smtClean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commitment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 Antiqua" pitchFamily="18" charset="0"/>
              </a:rPr>
              <a:t>Directing and supporting persons to contribute to the effectiveness of the ISMS.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 Antiqua" pitchFamily="18" charset="0"/>
              </a:rPr>
              <a:t>Promoting continual improvement.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Book Antiqua" pitchFamily="18" charset="0"/>
            </a:endParaRP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Book Antiqua" pitchFamily="18" charset="0"/>
              </a:rPr>
              <a:t>Ensuring </a:t>
            </a:r>
            <a:r>
              <a:rPr lang="en-US" sz="2800" b="1" dirty="0" smtClean="0">
                <a:latin typeface="Book Antiqua" pitchFamily="18" charset="0"/>
              </a:rPr>
              <a:t>information security policy </a:t>
            </a:r>
            <a:r>
              <a:rPr lang="en-US" sz="2800" dirty="0" smtClean="0">
                <a:latin typeface="Book Antiqua" pitchFamily="18" charset="0"/>
              </a:rPr>
              <a:t>and the </a:t>
            </a:r>
            <a:r>
              <a:rPr lang="en-US" sz="2800" b="1" dirty="0" smtClean="0">
                <a:latin typeface="Book Antiqua" pitchFamily="18" charset="0"/>
              </a:rPr>
              <a:t>information security objectives </a:t>
            </a:r>
            <a:r>
              <a:rPr lang="en-US" sz="2800" dirty="0" smtClean="0">
                <a:latin typeface="Book Antiqua" pitchFamily="18" charset="0"/>
              </a:rPr>
              <a:t>are established and are compatible with the strategic direction of the organization.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 Antiqua" pitchFamily="18" charset="0"/>
              </a:rPr>
              <a:t>Supporting other relevant management roles to demonstrate their leadership as it applies to their areas of responsibility.</a:t>
            </a:r>
          </a:p>
          <a:p>
            <a:endParaRPr lang="en-US" sz="2800" dirty="0" smtClean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Book Antiqua" pitchFamily="18" charset="0"/>
            </a:endParaRP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It is a high level statement of organization’s beliefs, goals , objectives and means for their attainment for a specific subject area.</a:t>
            </a:r>
          </a:p>
          <a:p>
            <a:pPr>
              <a:buNone/>
            </a:pPr>
            <a:endParaRPr lang="en-US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security policy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</a:t>
            </a:r>
          </a:p>
          <a:p>
            <a:r>
              <a:rPr lang="en-US" dirty="0" smtClean="0"/>
              <a:t>Written at broad level</a:t>
            </a:r>
          </a:p>
          <a:p>
            <a:r>
              <a:rPr lang="en-US" dirty="0" smtClean="0"/>
              <a:t>Directive</a:t>
            </a:r>
          </a:p>
          <a:p>
            <a:r>
              <a:rPr lang="en-US" dirty="0" smtClean="0"/>
              <a:t>Catches readers eye</a:t>
            </a:r>
          </a:p>
          <a:p>
            <a:r>
              <a:rPr lang="en-US" dirty="0" smtClean="0"/>
              <a:t>Be an A4 size document.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 Antiqua" pitchFamily="18" charset="0"/>
              </a:rPr>
              <a:t>Characteristics of an information security policy.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Book Antiqua" pitchFamily="18" charset="0"/>
              </a:rPr>
              <a:t>To enhance understanding information and information security.</a:t>
            </a:r>
          </a:p>
          <a:p>
            <a:endParaRPr lang="en-US" sz="2800" dirty="0" smtClean="0">
              <a:latin typeface="Book Antiqua" pitchFamily="18" charset="0"/>
            </a:endParaRPr>
          </a:p>
          <a:p>
            <a:r>
              <a:rPr lang="en-US" sz="2800" dirty="0" smtClean="0">
                <a:latin typeface="Book Antiqua" pitchFamily="18" charset="0"/>
              </a:rPr>
              <a:t>To enhance understanding of the different kind of information and information media.</a:t>
            </a:r>
          </a:p>
          <a:p>
            <a:endParaRPr lang="en-US" sz="2800" dirty="0" smtClean="0">
              <a:latin typeface="Book Antiqua" pitchFamily="18" charset="0"/>
            </a:endParaRPr>
          </a:p>
          <a:p>
            <a:r>
              <a:rPr lang="en-US" sz="2800" dirty="0" smtClean="0">
                <a:latin typeface="Book Antiqua" pitchFamily="18" charset="0"/>
              </a:rPr>
              <a:t>To enhance understanding information life cycle in relation to ISMS.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latin typeface="Book Antiqua" pitchFamily="18" charset="0"/>
              </a:rPr>
              <a:t>The policy’s goal is to protect </a:t>
            </a:r>
            <a:r>
              <a:rPr lang="en-US" sz="11200" dirty="0" err="1" smtClean="0">
                <a:latin typeface="Book Antiqua" pitchFamily="18" charset="0"/>
              </a:rPr>
              <a:t>UoE</a:t>
            </a:r>
            <a:r>
              <a:rPr lang="en-US" sz="11200" dirty="0" smtClean="0">
                <a:latin typeface="Book Antiqua" pitchFamily="18" charset="0"/>
              </a:rPr>
              <a:t>  organization’s information assets against  all internal external deliberate and accidental threats.</a:t>
            </a:r>
          </a:p>
          <a:p>
            <a:r>
              <a:rPr lang="en-US" sz="11200" dirty="0" smtClean="0">
                <a:latin typeface="Book Antiqua" pitchFamily="18" charset="0"/>
              </a:rPr>
              <a:t>The VC shall approve the information security policy.</a:t>
            </a:r>
          </a:p>
          <a:p>
            <a:r>
              <a:rPr lang="en-US" sz="11200" dirty="0" smtClean="0">
                <a:latin typeface="Book Antiqua" pitchFamily="18" charset="0"/>
              </a:rPr>
              <a:t>The security policy ensures that:-</a:t>
            </a:r>
          </a:p>
          <a:p>
            <a:pPr>
              <a:buFont typeface="Arial" pitchFamily="34" charset="0"/>
              <a:buChar char="•"/>
            </a:pPr>
            <a:r>
              <a:rPr lang="en-US" sz="6400" dirty="0" smtClean="0">
                <a:latin typeface="Book Antiqua" pitchFamily="18" charset="0"/>
              </a:rPr>
              <a:t>In formation will be protected against unauthorized access .</a:t>
            </a:r>
          </a:p>
          <a:p>
            <a:pPr>
              <a:buFont typeface="Arial" pitchFamily="34" charset="0"/>
              <a:buChar char="•"/>
            </a:pPr>
            <a:r>
              <a:rPr lang="en-US" sz="6400" dirty="0" smtClean="0">
                <a:latin typeface="Book Antiqua" pitchFamily="18" charset="0"/>
              </a:rPr>
              <a:t>Confidentiality of information is assured.</a:t>
            </a:r>
          </a:p>
          <a:p>
            <a:pPr>
              <a:buFont typeface="Arial" pitchFamily="34" charset="0"/>
              <a:buChar char="•"/>
            </a:pPr>
            <a:r>
              <a:rPr lang="en-US" sz="6400" dirty="0" smtClean="0">
                <a:latin typeface="Book Antiqua" pitchFamily="18" charset="0"/>
              </a:rPr>
              <a:t>Integrity of information will be maintained.</a:t>
            </a:r>
          </a:p>
          <a:p>
            <a:pPr>
              <a:buFont typeface="Arial" pitchFamily="34" charset="0"/>
              <a:buChar char="•"/>
            </a:pPr>
            <a:r>
              <a:rPr lang="en-US" sz="6400" dirty="0" smtClean="0">
                <a:latin typeface="Book Antiqua" pitchFamily="18" charset="0"/>
              </a:rPr>
              <a:t>Awareness of information will be provided to all personnel on a regular basis.</a:t>
            </a:r>
          </a:p>
          <a:p>
            <a:pPr>
              <a:buFont typeface="Arial" pitchFamily="34" charset="0"/>
              <a:buChar char="•"/>
            </a:pPr>
            <a:r>
              <a:rPr lang="en-US" sz="6400" dirty="0" smtClean="0">
                <a:latin typeface="Book Antiqua" pitchFamily="18" charset="0"/>
              </a:rPr>
              <a:t>Legislative and regulatory requirements will be met.</a:t>
            </a:r>
          </a:p>
          <a:p>
            <a:pPr>
              <a:buFont typeface="Arial" pitchFamily="34" charset="0"/>
              <a:buChar char="•"/>
            </a:pPr>
            <a:r>
              <a:rPr lang="en-US" sz="6400" dirty="0" smtClean="0">
                <a:latin typeface="Book Antiqua" pitchFamily="18" charset="0"/>
              </a:rPr>
              <a:t>The policy will be reviewed by responsible team yearly and incase of any changes.</a:t>
            </a:r>
          </a:p>
          <a:p>
            <a:pPr>
              <a:buFont typeface="Arial" pitchFamily="34" charset="0"/>
              <a:buChar char="•"/>
            </a:pPr>
            <a:r>
              <a:rPr lang="en-US" sz="6400" dirty="0" smtClean="0">
                <a:latin typeface="Book Antiqua" pitchFamily="18" charset="0"/>
              </a:rPr>
              <a:t>All heads of units are directly responsible for implementing the policy at their respective levels and for the adherence of their staff.</a:t>
            </a:r>
          </a:p>
          <a:p>
            <a:pPr>
              <a:buNone/>
            </a:pPr>
            <a:r>
              <a:rPr lang="en-US" sz="6400" dirty="0" smtClean="0">
                <a:latin typeface="Book Antiqua" pitchFamily="18" charset="0"/>
              </a:rPr>
              <a:t>                                                   </a:t>
            </a:r>
          </a:p>
          <a:p>
            <a:pPr>
              <a:buNone/>
            </a:pPr>
            <a:r>
              <a:rPr lang="en-US" sz="6400" smtClean="0">
                <a:latin typeface="Book Antiqua" pitchFamily="18" charset="0"/>
              </a:rPr>
              <a:t>                                                                 VC SIGNATURE                                                                                                          	</a:t>
            </a:r>
            <a:endParaRPr lang="en-US" sz="64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Example of an information security policy</a:t>
            </a:r>
            <a:endParaRPr lang="en-US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isk-based thinking, describes the tools for identifying and managing risks.</a:t>
            </a:r>
          </a:p>
          <a:p>
            <a:r>
              <a:rPr lang="en-US" dirty="0" smtClean="0"/>
              <a:t>It also refers to a coordinated set of activities and methods that an organization put in place to  manage and control the many risks that affect organization’s ability to achieve objectives.</a:t>
            </a:r>
          </a:p>
          <a:p>
            <a:r>
              <a:rPr lang="en-US" dirty="0" smtClean="0"/>
              <a:t> </a:t>
            </a:r>
            <a:r>
              <a:rPr lang="en-US" sz="1500" dirty="0" smtClean="0"/>
              <a:t>Risk-based thinking replaces what earlier version of the standard called preventive action.</a:t>
            </a:r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Risk-based thinking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Recognize the best and most relevant input data.</a:t>
            </a:r>
          </a:p>
          <a:p>
            <a:r>
              <a:rPr lang="en-US" dirty="0" smtClean="0"/>
              <a:t>  Understand the benefits of the process.</a:t>
            </a:r>
          </a:p>
          <a:p>
            <a:r>
              <a:rPr lang="en-US" dirty="0" smtClean="0"/>
              <a:t>  Recognize risks and their potential impacts to the organization in attaining its goals.</a:t>
            </a:r>
          </a:p>
          <a:p>
            <a:r>
              <a:rPr lang="en-US" dirty="0" smtClean="0"/>
              <a:t>  Provide information for decision-makers.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</a:t>
            </a:r>
            <a:r>
              <a:rPr lang="en-US" dirty="0" err="1" smtClean="0"/>
              <a:t>assesment</a:t>
            </a:r>
            <a:r>
              <a:rPr lang="en-US" dirty="0" smtClean="0"/>
              <a:t> assists organizations in risk management to:-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Identify asset(Asset inventory).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Identify asset owner.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Identify location of the asset.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Identify the risk.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Identify the vulnerabilities.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Evaluate the asset(calculating the risk).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Make a record of the findings(Risk assessment matrix).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React to non conformities (corrective action plan).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 procedure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Documentation Reviews.</a:t>
            </a:r>
          </a:p>
          <a:p>
            <a:r>
              <a:rPr lang="en-US" dirty="0" smtClean="0"/>
              <a:t>Information Gathering Techniques.</a:t>
            </a:r>
          </a:p>
          <a:p>
            <a:r>
              <a:rPr lang="en-US" dirty="0" smtClean="0"/>
              <a:t>Brainstorming. </a:t>
            </a:r>
          </a:p>
          <a:p>
            <a:r>
              <a:rPr lang="en-US" dirty="0" smtClean="0"/>
              <a:t>Interviewing. </a:t>
            </a:r>
          </a:p>
          <a:p>
            <a:r>
              <a:rPr lang="en-US" b="1" dirty="0" smtClean="0"/>
              <a:t>Excel 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Root Cause Analysis.  </a:t>
            </a:r>
          </a:p>
          <a:p>
            <a:r>
              <a:rPr lang="en-US" dirty="0" err="1" smtClean="0"/>
              <a:t>S.w.o.t</a:t>
            </a:r>
            <a:r>
              <a:rPr lang="en-US" dirty="0" smtClean="0"/>
              <a:t> Analysis </a:t>
            </a:r>
            <a:r>
              <a:rPr lang="en-US" smtClean="0"/>
              <a:t>(Strength, </a:t>
            </a:r>
            <a:r>
              <a:rPr lang="en-US" dirty="0" smtClean="0"/>
              <a:t>Weakness, Opportunities and Threats) .</a:t>
            </a:r>
          </a:p>
          <a:p>
            <a:r>
              <a:rPr lang="en-US" dirty="0" smtClean="0"/>
              <a:t>P.E.S.T.E.L Analysis ( Political, Economical, Social,  Technological , Environmental and legal)</a:t>
            </a:r>
          </a:p>
          <a:p>
            <a:r>
              <a:rPr lang="en-US" dirty="0" smtClean="0"/>
              <a:t>Checklist Analysis.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Should be :-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Able to collect data.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Able to analyze data.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Repeatable.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Have clear instructions to use and analyze.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Able to help in selection of controls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Able to report results in a clear and accurate manner.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Installed and configured correctly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Be compatible with organization’s hardware and software in use.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consider when choosing a (RA) tool.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   Information security management system(ISMS).</a:t>
            </a:r>
          </a:p>
          <a:p>
            <a:pPr>
              <a:buNone/>
            </a:pP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     It is a part of the overall management system, based on risk approach , to establish ,implement ,maintain and continually improve information security.  </a:t>
            </a:r>
          </a:p>
          <a:p>
            <a:endParaRPr lang="en-US" dirty="0">
              <a:latin typeface="Book Antiqua" pitchFamily="18" charset="0"/>
            </a:endParaRPr>
          </a:p>
          <a:p>
            <a:pPr>
              <a:buNone/>
            </a:pPr>
            <a:endParaRPr lang="en-US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It is a requirement for ISO/IEC27001:2013 stand certification.</a:t>
            </a:r>
          </a:p>
          <a:p>
            <a:r>
              <a:rPr lang="en-US" dirty="0" smtClean="0"/>
              <a:t>To make us </a:t>
            </a:r>
            <a:r>
              <a:rPr lang="en-US" dirty="0" smtClean="0">
                <a:latin typeface="Book Antiqua" pitchFamily="18" charset="0"/>
              </a:rPr>
              <a:t>understand</a:t>
            </a:r>
            <a:r>
              <a:rPr lang="en-US" dirty="0" smtClean="0"/>
              <a:t> requirements of ISO/IEC27001:2013 stand and how to implement them in our organization.</a:t>
            </a:r>
          </a:p>
          <a:p>
            <a:r>
              <a:rPr lang="en-US" dirty="0" smtClean="0"/>
              <a:t>To make us be able to develop the ISO/27001:2013  Risk assessment process.</a:t>
            </a:r>
          </a:p>
          <a:p>
            <a:r>
              <a:rPr lang="en-US" dirty="0" smtClean="0"/>
              <a:t>To provide us with steps to certification overview.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ISMS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Information:</a:t>
            </a:r>
            <a:r>
              <a:rPr lang="en-US" dirty="0" smtClean="0">
                <a:latin typeface="Book Antiqua" pitchFamily="18" charset="0"/>
              </a:rPr>
              <a:t> is an asset existing in many forms and has value to an organization thus it requires proper protection.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b="1" dirty="0" smtClean="0">
                <a:latin typeface="Book Antiqua" pitchFamily="18" charset="0"/>
              </a:rPr>
              <a:t>Asse</a:t>
            </a:r>
            <a:r>
              <a:rPr lang="en-US" dirty="0" smtClean="0">
                <a:latin typeface="Book Antiqua" pitchFamily="18" charset="0"/>
              </a:rPr>
              <a:t>t: Is anything that has value to an organization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What is information security?</a:t>
            </a:r>
          </a:p>
          <a:p>
            <a:pPr>
              <a:buNone/>
            </a:pP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    It is  the preservation of </a:t>
            </a:r>
            <a:r>
              <a:rPr lang="en-US" b="1" dirty="0" smtClean="0">
                <a:latin typeface="Book Antiqua" pitchFamily="18" charset="0"/>
              </a:rPr>
              <a:t>Confidentiality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b="1" dirty="0" smtClean="0">
                <a:latin typeface="Book Antiqua" pitchFamily="18" charset="0"/>
              </a:rPr>
              <a:t>Integrity</a:t>
            </a:r>
            <a:r>
              <a:rPr lang="en-US" dirty="0" smtClean="0">
                <a:latin typeface="Book Antiqua" pitchFamily="18" charset="0"/>
              </a:rPr>
              <a:t> and </a:t>
            </a:r>
            <a:r>
              <a:rPr lang="en-US" b="1" dirty="0" smtClean="0">
                <a:latin typeface="Book Antiqua" pitchFamily="18" charset="0"/>
              </a:rPr>
              <a:t>Availability</a:t>
            </a:r>
            <a:r>
              <a:rPr lang="en-US" dirty="0" smtClean="0">
                <a:latin typeface="Book Antiqua" pitchFamily="18" charset="0"/>
              </a:rPr>
              <a:t> (C.I.A) of information.</a:t>
            </a: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These three information aspects (C.I.A) </a:t>
            </a:r>
            <a:r>
              <a:rPr lang="en-US" b="1" dirty="0" smtClean="0">
                <a:latin typeface="Book Antiqua" pitchFamily="18" charset="0"/>
              </a:rPr>
              <a:t>MUST</a:t>
            </a:r>
            <a:r>
              <a:rPr lang="en-US" dirty="0" smtClean="0">
                <a:latin typeface="Book Antiqua" pitchFamily="18" charset="0"/>
              </a:rPr>
              <a:t> be preserved through out the information cycle .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C-</a:t>
            </a:r>
            <a:r>
              <a:rPr lang="en-US" b="1" dirty="0" err="1" smtClean="0">
                <a:latin typeface="Book Antiqua" pitchFamily="18" charset="0"/>
              </a:rPr>
              <a:t>cofidentiality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Its when information is not made available  or disclosed to unauthorized persons or processes</a:t>
            </a:r>
          </a:p>
          <a:p>
            <a:pPr>
              <a:buNone/>
            </a:pPr>
            <a:r>
              <a:rPr lang="en-US" b="1" dirty="0" smtClean="0"/>
              <a:t>I-integrity;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Is the property of protecting the accuracy and completeness of information assets. </a:t>
            </a:r>
          </a:p>
          <a:p>
            <a:pPr>
              <a:buNone/>
            </a:pPr>
            <a:r>
              <a:rPr lang="en-US" b="1" dirty="0" smtClean="0">
                <a:latin typeface="Book Antiqua" pitchFamily="18" charset="0"/>
              </a:rPr>
              <a:t>A-availability;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Is the property of information being accessible and usable upon demand by authorized person.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C.I.A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Internal;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Information that must be protected due to ownership ,ethical or privacy consideration.</a:t>
            </a:r>
          </a:p>
          <a:p>
            <a:pPr>
              <a:buNone/>
            </a:pPr>
            <a:r>
              <a:rPr lang="en-US" b="1" dirty="0" smtClean="0">
                <a:latin typeface="Book Antiqua" pitchFamily="18" charset="0"/>
              </a:rPr>
              <a:t>Confidential;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Information that is exempted from disclosure.</a:t>
            </a:r>
          </a:p>
          <a:p>
            <a:pPr>
              <a:buNone/>
            </a:pPr>
            <a:r>
              <a:rPr lang="en-US" b="1" dirty="0" smtClean="0">
                <a:latin typeface="Book Antiqua" pitchFamily="18" charset="0"/>
              </a:rPr>
              <a:t>Shared/Public;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Information regarded as publicly available.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1518</TotalTime>
  <Words>1367</Words>
  <Application>Microsoft Office PowerPoint</Application>
  <PresentationFormat>On-screen Show (4:3)</PresentationFormat>
  <Paragraphs>234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 TOP MANAGEMENT BRIEFING</vt:lpstr>
      <vt:lpstr>General objectives</vt:lpstr>
      <vt:lpstr>Session objectives</vt:lpstr>
      <vt:lpstr>What is ISMS</vt:lpstr>
      <vt:lpstr>Why do we need ISMS ?</vt:lpstr>
      <vt:lpstr>Information</vt:lpstr>
      <vt:lpstr>Information Security</vt:lpstr>
      <vt:lpstr>C.I.A</vt:lpstr>
      <vt:lpstr>Types of information</vt:lpstr>
      <vt:lpstr>Information cycle</vt:lpstr>
      <vt:lpstr>Cont.</vt:lpstr>
      <vt:lpstr>Information can suffer</vt:lpstr>
      <vt:lpstr>Common most  information security mistakes made by individuals .</vt:lpstr>
      <vt:lpstr>Cont…..</vt:lpstr>
      <vt:lpstr>Examples of information</vt:lpstr>
      <vt:lpstr>Types of information media</vt:lpstr>
      <vt:lpstr>Slide 17</vt:lpstr>
      <vt:lpstr>Context of organisation</vt:lpstr>
      <vt:lpstr> Internal issues </vt:lpstr>
      <vt:lpstr>Slide 20</vt:lpstr>
      <vt:lpstr>Slide 21</vt:lpstr>
      <vt:lpstr>The scope</vt:lpstr>
      <vt:lpstr>Defining the ISMS scope</vt:lpstr>
      <vt:lpstr>Example</vt:lpstr>
      <vt:lpstr>Slide 25</vt:lpstr>
      <vt:lpstr>Leadership commitment</vt:lpstr>
      <vt:lpstr>Cont…..</vt:lpstr>
      <vt:lpstr>Information security policy</vt:lpstr>
      <vt:lpstr>Characteristics of an information security policy.</vt:lpstr>
      <vt:lpstr>Example of an information security policy</vt:lpstr>
      <vt:lpstr>Risk-based thinking</vt:lpstr>
      <vt:lpstr>Risk assesment assists organizations in risk management to:-</vt:lpstr>
      <vt:lpstr>Risk assessment procedure</vt:lpstr>
      <vt:lpstr>Tools</vt:lpstr>
      <vt:lpstr>Things to consider when choosing a (RA) tool.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ISMS TOP MANAGEMENT BRIEFING</dc:title>
  <dc:creator>Chidzuga</dc:creator>
  <cp:lastModifiedBy>Chidzuga</cp:lastModifiedBy>
  <cp:revision>120</cp:revision>
  <dcterms:created xsi:type="dcterms:W3CDTF">2017-05-19T06:08:29Z</dcterms:created>
  <dcterms:modified xsi:type="dcterms:W3CDTF">2017-06-28T11:37:27Z</dcterms:modified>
</cp:coreProperties>
</file>